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Config Condensed Bold" charset="1" panose="00000806000000000000"/>
      <p:regular r:id="rId7"/>
    </p:embeddedFont>
    <p:embeddedFont>
      <p:font typeface="Lato Bold" charset="1" panose="020F0502020204030203"/>
      <p:regular r:id="rId8"/>
    </p:embeddedFont>
    <p:embeddedFont>
      <p:font typeface="Lato Heavy" charset="1" panose="020F0502020204030203"/>
      <p:regular r:id="rId9"/>
    </p:embeddedFont>
    <p:embeddedFont>
      <p:font typeface="Poppins Bold" charset="1" panose="0000080000000000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4000500" y="-4000500"/>
            <a:ext cx="10287000" cy="18288000"/>
          </a:xfrm>
          <a:custGeom>
            <a:avLst/>
            <a:gdLst/>
            <a:ahLst/>
            <a:cxnLst/>
            <a:rect r="r" b="b" t="t" l="l"/>
            <a:pathLst>
              <a:path h="18288000" w="10287000">
                <a:moveTo>
                  <a:pt x="0" y="18288000"/>
                </a:moveTo>
                <a:lnTo>
                  <a:pt x="0" y="0"/>
                </a:lnTo>
                <a:lnTo>
                  <a:pt x="10287000" y="0"/>
                </a:lnTo>
                <a:lnTo>
                  <a:pt x="10287000" y="18288000"/>
                </a:lnTo>
                <a:lnTo>
                  <a:pt x="0" y="18288000"/>
                </a:lnTo>
                <a:close/>
              </a:path>
            </a:pathLst>
          </a:custGeom>
          <a:blipFill>
            <a:blip r:embed="rId2"/>
            <a:stretch>
              <a:fillRect l="-9312" t="-9480" r="-34363" b="-11636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2571273"/>
            <a:chOff x="0" y="0"/>
            <a:chExt cx="2833290" cy="39835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33290" cy="398357"/>
            </a:xfrm>
            <a:custGeom>
              <a:avLst/>
              <a:gdLst/>
              <a:ahLst/>
              <a:cxnLst/>
              <a:rect r="r" b="b" t="t" l="l"/>
              <a:pathLst>
                <a:path h="398357" w="2833290">
                  <a:moveTo>
                    <a:pt x="0" y="0"/>
                  </a:moveTo>
                  <a:lnTo>
                    <a:pt x="2833290" y="0"/>
                  </a:lnTo>
                  <a:lnTo>
                    <a:pt x="2833290" y="398357"/>
                  </a:lnTo>
                  <a:lnTo>
                    <a:pt x="0" y="398357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6109508" y="380085"/>
            <a:ext cx="1991775" cy="1991775"/>
          </a:xfrm>
          <a:custGeom>
            <a:avLst/>
            <a:gdLst/>
            <a:ahLst/>
            <a:cxnLst/>
            <a:rect r="r" b="b" t="t" l="l"/>
            <a:pathLst>
              <a:path h="1991775" w="1991775">
                <a:moveTo>
                  <a:pt x="0" y="0"/>
                </a:moveTo>
                <a:lnTo>
                  <a:pt x="1991775" y="0"/>
                </a:lnTo>
                <a:lnTo>
                  <a:pt x="1991775" y="1991775"/>
                </a:lnTo>
                <a:lnTo>
                  <a:pt x="0" y="19917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4511817" y="564395"/>
            <a:ext cx="1679006" cy="1679006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76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14527035" y="508544"/>
            <a:ext cx="1704421" cy="1734857"/>
          </a:xfrm>
          <a:custGeom>
            <a:avLst/>
            <a:gdLst/>
            <a:ahLst/>
            <a:cxnLst/>
            <a:rect r="r" b="b" t="t" l="l"/>
            <a:pathLst>
              <a:path h="1734857" w="1704421">
                <a:moveTo>
                  <a:pt x="0" y="0"/>
                </a:moveTo>
                <a:lnTo>
                  <a:pt x="1704421" y="0"/>
                </a:lnTo>
                <a:lnTo>
                  <a:pt x="1704421" y="1734857"/>
                </a:lnTo>
                <a:lnTo>
                  <a:pt x="0" y="17348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94054" y="290535"/>
            <a:ext cx="2522132" cy="2063002"/>
          </a:xfrm>
          <a:custGeom>
            <a:avLst/>
            <a:gdLst/>
            <a:ahLst/>
            <a:cxnLst/>
            <a:rect r="r" b="b" t="t" l="l"/>
            <a:pathLst>
              <a:path h="2063002" w="2522132">
                <a:moveTo>
                  <a:pt x="0" y="0"/>
                </a:moveTo>
                <a:lnTo>
                  <a:pt x="2522132" y="0"/>
                </a:lnTo>
                <a:lnTo>
                  <a:pt x="2522132" y="2063002"/>
                </a:lnTo>
                <a:lnTo>
                  <a:pt x="0" y="20630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602" r="0" b="-15652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318265" y="2886396"/>
            <a:ext cx="5793741" cy="7115329"/>
            <a:chOff x="0" y="0"/>
            <a:chExt cx="1192128" cy="1464059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92128" cy="1464059"/>
            </a:xfrm>
            <a:custGeom>
              <a:avLst/>
              <a:gdLst/>
              <a:ahLst/>
              <a:cxnLst/>
              <a:rect r="r" b="b" t="t" l="l"/>
              <a:pathLst>
                <a:path h="1464059" w="1192128">
                  <a:moveTo>
                    <a:pt x="0" y="0"/>
                  </a:moveTo>
                  <a:lnTo>
                    <a:pt x="1192128" y="0"/>
                  </a:lnTo>
                  <a:lnTo>
                    <a:pt x="1192128" y="1464059"/>
                  </a:lnTo>
                  <a:lnTo>
                    <a:pt x="0" y="1464059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1192128" cy="15212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58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318265" y="2485742"/>
            <a:ext cx="5793741" cy="400654"/>
            <a:chOff x="0" y="0"/>
            <a:chExt cx="1192128" cy="8243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192128" cy="82439"/>
            </a:xfrm>
            <a:custGeom>
              <a:avLst/>
              <a:gdLst/>
              <a:ahLst/>
              <a:cxnLst/>
              <a:rect r="r" b="b" t="t" l="l"/>
              <a:pathLst>
                <a:path h="82439" w="1192128">
                  <a:moveTo>
                    <a:pt x="0" y="0"/>
                  </a:moveTo>
                  <a:lnTo>
                    <a:pt x="1192128" y="0"/>
                  </a:lnTo>
                  <a:lnTo>
                    <a:pt x="1192128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71167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57150"/>
              <a:ext cx="1192128" cy="139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58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6224895" y="2886396"/>
            <a:ext cx="5827273" cy="7115329"/>
            <a:chOff x="0" y="0"/>
            <a:chExt cx="1199027" cy="146405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199027" cy="1464059"/>
            </a:xfrm>
            <a:custGeom>
              <a:avLst/>
              <a:gdLst/>
              <a:ahLst/>
              <a:cxnLst/>
              <a:rect r="r" b="b" t="t" l="l"/>
              <a:pathLst>
                <a:path h="1464059" w="1199027">
                  <a:moveTo>
                    <a:pt x="0" y="0"/>
                  </a:moveTo>
                  <a:lnTo>
                    <a:pt x="1199027" y="0"/>
                  </a:lnTo>
                  <a:lnTo>
                    <a:pt x="1199027" y="1464059"/>
                  </a:lnTo>
                  <a:lnTo>
                    <a:pt x="0" y="1464059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1199027" cy="152120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58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6224895" y="2485742"/>
            <a:ext cx="5827273" cy="400654"/>
            <a:chOff x="0" y="0"/>
            <a:chExt cx="1199027" cy="8243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199027" cy="82439"/>
            </a:xfrm>
            <a:custGeom>
              <a:avLst/>
              <a:gdLst/>
              <a:ahLst/>
              <a:cxnLst/>
              <a:rect r="r" b="b" t="t" l="l"/>
              <a:pathLst>
                <a:path h="82439" w="1199027">
                  <a:moveTo>
                    <a:pt x="0" y="0"/>
                  </a:moveTo>
                  <a:lnTo>
                    <a:pt x="1199027" y="0"/>
                  </a:lnTo>
                  <a:lnTo>
                    <a:pt x="1199027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71167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57150"/>
              <a:ext cx="1199027" cy="139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58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2166468" y="8000743"/>
            <a:ext cx="5793741" cy="2000982"/>
            <a:chOff x="0" y="0"/>
            <a:chExt cx="1192128" cy="411725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192128" cy="411725"/>
            </a:xfrm>
            <a:custGeom>
              <a:avLst/>
              <a:gdLst/>
              <a:ahLst/>
              <a:cxnLst/>
              <a:rect r="r" b="b" t="t" l="l"/>
              <a:pathLst>
                <a:path h="411725" w="1192128">
                  <a:moveTo>
                    <a:pt x="0" y="0"/>
                  </a:moveTo>
                  <a:lnTo>
                    <a:pt x="1192128" y="0"/>
                  </a:lnTo>
                  <a:lnTo>
                    <a:pt x="1192128" y="411725"/>
                  </a:lnTo>
                  <a:lnTo>
                    <a:pt x="0" y="411725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-57150"/>
              <a:ext cx="1192128" cy="4688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58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166468" y="2905446"/>
            <a:ext cx="5793741" cy="4656544"/>
            <a:chOff x="0" y="0"/>
            <a:chExt cx="1192128" cy="958137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192128" cy="958137"/>
            </a:xfrm>
            <a:custGeom>
              <a:avLst/>
              <a:gdLst/>
              <a:ahLst/>
              <a:cxnLst/>
              <a:rect r="r" b="b" t="t" l="l"/>
              <a:pathLst>
                <a:path h="958137" w="1192128">
                  <a:moveTo>
                    <a:pt x="0" y="0"/>
                  </a:moveTo>
                  <a:lnTo>
                    <a:pt x="1192128" y="0"/>
                  </a:lnTo>
                  <a:lnTo>
                    <a:pt x="1192128" y="958137"/>
                  </a:lnTo>
                  <a:lnTo>
                    <a:pt x="0" y="958137"/>
                  </a:ln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-57150"/>
              <a:ext cx="1192128" cy="10152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58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166468" y="2504792"/>
            <a:ext cx="5793741" cy="400654"/>
            <a:chOff x="0" y="0"/>
            <a:chExt cx="1192128" cy="82439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1192128" cy="82439"/>
            </a:xfrm>
            <a:custGeom>
              <a:avLst/>
              <a:gdLst/>
              <a:ahLst/>
              <a:cxnLst/>
              <a:rect r="r" b="b" t="t" l="l"/>
              <a:pathLst>
                <a:path h="82439" w="1192128">
                  <a:moveTo>
                    <a:pt x="0" y="0"/>
                  </a:moveTo>
                  <a:lnTo>
                    <a:pt x="1192128" y="0"/>
                  </a:lnTo>
                  <a:lnTo>
                    <a:pt x="1192128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71167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-57150"/>
              <a:ext cx="1192128" cy="139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58"/>
                </a:lnSpc>
              </a:pP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2166468" y="7581040"/>
            <a:ext cx="2896871" cy="400654"/>
            <a:chOff x="0" y="0"/>
            <a:chExt cx="596064" cy="82439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596064" cy="82439"/>
            </a:xfrm>
            <a:custGeom>
              <a:avLst/>
              <a:gdLst/>
              <a:ahLst/>
              <a:cxnLst/>
              <a:rect r="r" b="b" t="t" l="l"/>
              <a:pathLst>
                <a:path h="82439" w="596064">
                  <a:moveTo>
                    <a:pt x="0" y="0"/>
                  </a:moveTo>
                  <a:lnTo>
                    <a:pt x="596064" y="0"/>
                  </a:lnTo>
                  <a:lnTo>
                    <a:pt x="596064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71167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-57150"/>
              <a:ext cx="596064" cy="139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58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5072864" y="7581040"/>
            <a:ext cx="2896871" cy="400654"/>
            <a:chOff x="0" y="0"/>
            <a:chExt cx="596064" cy="82439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596064" cy="82439"/>
            </a:xfrm>
            <a:custGeom>
              <a:avLst/>
              <a:gdLst/>
              <a:ahLst/>
              <a:cxnLst/>
              <a:rect r="r" b="b" t="t" l="l"/>
              <a:pathLst>
                <a:path h="82439" w="596064">
                  <a:moveTo>
                    <a:pt x="0" y="0"/>
                  </a:moveTo>
                  <a:lnTo>
                    <a:pt x="596064" y="0"/>
                  </a:lnTo>
                  <a:lnTo>
                    <a:pt x="596064" y="82439"/>
                  </a:lnTo>
                  <a:lnTo>
                    <a:pt x="0" y="82439"/>
                  </a:lnTo>
                  <a:close/>
                </a:path>
              </a:pathLst>
            </a:custGeom>
            <a:solidFill>
              <a:srgbClr val="711672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37" id="37"/>
            <p:cNvSpPr txBox="true"/>
            <p:nvPr/>
          </p:nvSpPr>
          <p:spPr>
            <a:xfrm>
              <a:off x="0" y="-57150"/>
              <a:ext cx="596064" cy="139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58"/>
                </a:lnSpc>
              </a:pP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1394746" y="2471950"/>
            <a:ext cx="3640780" cy="41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8"/>
              </a:lnSpc>
              <a:spcBef>
                <a:spcPct val="0"/>
              </a:spcBef>
            </a:pPr>
            <a:r>
              <a:rPr lang="en-US" b="true" sz="2372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INTRODUCTION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486945" y="2471950"/>
            <a:ext cx="5303174" cy="41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8"/>
              </a:lnSpc>
              <a:spcBef>
                <a:spcPct val="0"/>
              </a:spcBef>
            </a:pPr>
            <a:r>
              <a:rPr lang="en-US" b="true" sz="2372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Materials &amp; method (or) Case </a:t>
            </a:r>
            <a:r>
              <a:rPr lang="en-US" b="true" sz="2372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REPORT (ANY ONE)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2166468" y="2508248"/>
            <a:ext cx="5793741" cy="400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21"/>
              </a:lnSpc>
              <a:spcBef>
                <a:spcPct val="0"/>
              </a:spcBef>
            </a:pPr>
            <a:r>
              <a:rPr lang="en-US" b="true" sz="2214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RESULTS &amp; DISCUSSION (WHICHEVER IS APPLICABLE)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4118591" y="7586297"/>
            <a:ext cx="1618155" cy="41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58"/>
              </a:lnSpc>
              <a:spcBef>
                <a:spcPct val="0"/>
              </a:spcBef>
            </a:pPr>
            <a:r>
              <a:rPr lang="en-US" b="true" sz="2372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C</a:t>
            </a:r>
            <a:r>
              <a:rPr lang="en-US" b="true" sz="2372">
                <a:solidFill>
                  <a:srgbClr val="FFFFFF"/>
                </a:solidFill>
                <a:latin typeface="Config Condensed Bold"/>
                <a:ea typeface="Config Condensed Bold"/>
                <a:cs typeface="Config Condensed Bold"/>
                <a:sym typeface="Config Condensed Bold"/>
              </a:rPr>
              <a:t>ONCLUSION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3804805" y="1647394"/>
            <a:ext cx="10982143" cy="276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36"/>
              </a:lnSpc>
            </a:pPr>
            <a:r>
              <a:rPr lang="en-US" b="true" sz="2030">
                <a:solidFill>
                  <a:srgbClr val="711672"/>
                </a:solidFill>
                <a:latin typeface="Lato Bold"/>
                <a:ea typeface="Lato Bold"/>
                <a:cs typeface="Lato Bold"/>
                <a:sym typeface="Lato Bold"/>
              </a:rPr>
              <a:t>Tittle :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3804805" y="2123718"/>
            <a:ext cx="10982143" cy="2762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36"/>
              </a:lnSpc>
            </a:pPr>
            <a:r>
              <a:rPr lang="en-US" b="true" sz="2030">
                <a:solidFill>
                  <a:srgbClr val="711672"/>
                </a:solidFill>
                <a:latin typeface="Lato Bold"/>
                <a:ea typeface="Lato Bold"/>
                <a:cs typeface="Lato Bold"/>
                <a:sym typeface="Lato Bold"/>
              </a:rPr>
              <a:t>Co-Authors :</a:t>
            </a:r>
          </a:p>
        </p:txBody>
      </p:sp>
      <p:grpSp>
        <p:nvGrpSpPr>
          <p:cNvPr name="Group 44" id="44"/>
          <p:cNvGrpSpPr/>
          <p:nvPr/>
        </p:nvGrpSpPr>
        <p:grpSpPr>
          <a:xfrm rot="0">
            <a:off x="3652929" y="415015"/>
            <a:ext cx="10982143" cy="870622"/>
            <a:chOff x="0" y="0"/>
            <a:chExt cx="14642857" cy="1160829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28575"/>
              <a:ext cx="14642857" cy="4641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57"/>
                </a:lnSpc>
              </a:pPr>
              <a:r>
                <a:rPr lang="en-US" b="true" sz="2430">
                  <a:solidFill>
                    <a:srgbClr val="711672"/>
                  </a:solidFill>
                  <a:latin typeface="Lato Heavy"/>
                  <a:ea typeface="Lato Heavy"/>
                  <a:cs typeface="Lato Heavy"/>
                  <a:sym typeface="Lato Heavy"/>
                </a:rPr>
                <a:t>49</a:t>
              </a:r>
              <a:r>
                <a:rPr lang="en-US" b="true" sz="2430">
                  <a:solidFill>
                    <a:srgbClr val="711672"/>
                  </a:solidFill>
                  <a:latin typeface="Lato Heavy"/>
                  <a:ea typeface="Lato Heavy"/>
                  <a:cs typeface="Lato Heavy"/>
                  <a:sym typeface="Lato Heavy"/>
                </a:rPr>
                <a:t>th</a:t>
              </a:r>
              <a:r>
                <a:rPr lang="en-US" b="true" sz="2430">
                  <a:solidFill>
                    <a:srgbClr val="711672"/>
                  </a:solidFill>
                  <a:latin typeface="Lato Heavy"/>
                  <a:ea typeface="Lato Heavy"/>
                  <a:cs typeface="Lato Heavy"/>
                  <a:sym typeface="Lato Heavy"/>
                </a:rPr>
                <a:t> Annual State Conference of Association of Surgeons of India </a:t>
              </a:r>
            </a:p>
          </p:txBody>
        </p:sp>
        <p:grpSp>
          <p:nvGrpSpPr>
            <p:cNvPr name="Group 46" id="46"/>
            <p:cNvGrpSpPr/>
            <p:nvPr/>
          </p:nvGrpSpPr>
          <p:grpSpPr>
            <a:xfrm rot="0">
              <a:off x="3266268" y="631584"/>
              <a:ext cx="8932195" cy="529245"/>
              <a:chOff x="0" y="0"/>
              <a:chExt cx="1939287" cy="114905"/>
            </a:xfrm>
          </p:grpSpPr>
          <p:sp>
            <p:nvSpPr>
              <p:cNvPr name="Freeform 47" id="47"/>
              <p:cNvSpPr/>
              <p:nvPr/>
            </p:nvSpPr>
            <p:spPr>
              <a:xfrm flipH="false" flipV="false" rot="0">
                <a:off x="0" y="0"/>
                <a:ext cx="1939287" cy="114905"/>
              </a:xfrm>
              <a:custGeom>
                <a:avLst/>
                <a:gdLst/>
                <a:ahLst/>
                <a:cxnLst/>
                <a:rect r="r" b="b" t="t" l="l"/>
                <a:pathLst>
                  <a:path h="114905" w="1939287">
                    <a:moveTo>
                      <a:pt x="2709" y="0"/>
                    </a:moveTo>
                    <a:lnTo>
                      <a:pt x="1936578" y="0"/>
                    </a:lnTo>
                    <a:cubicBezTo>
                      <a:pt x="1938074" y="0"/>
                      <a:pt x="1939287" y="1213"/>
                      <a:pt x="1939287" y="2709"/>
                    </a:cubicBezTo>
                    <a:lnTo>
                      <a:pt x="1939287" y="112197"/>
                    </a:lnTo>
                    <a:cubicBezTo>
                      <a:pt x="1939287" y="113693"/>
                      <a:pt x="1938074" y="114905"/>
                      <a:pt x="1936578" y="114905"/>
                    </a:cubicBezTo>
                    <a:lnTo>
                      <a:pt x="2709" y="114905"/>
                    </a:lnTo>
                    <a:cubicBezTo>
                      <a:pt x="1213" y="114905"/>
                      <a:pt x="0" y="113693"/>
                      <a:pt x="0" y="112197"/>
                    </a:cubicBezTo>
                    <a:lnTo>
                      <a:pt x="0" y="2709"/>
                    </a:lnTo>
                    <a:cubicBezTo>
                      <a:pt x="0" y="1213"/>
                      <a:pt x="1213" y="0"/>
                      <a:pt x="2709" y="0"/>
                    </a:cubicBezTo>
                    <a:close/>
                  </a:path>
                </a:pathLst>
              </a:custGeom>
              <a:solidFill>
                <a:srgbClr val="F26A21"/>
              </a:solidFill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0" y="-47625"/>
                <a:ext cx="1939287" cy="162530"/>
              </a:xfrm>
              <a:prstGeom prst="rect">
                <a:avLst/>
              </a:prstGeom>
            </p:spPr>
            <p:txBody>
              <a:bodyPr anchor="ctr" rtlCol="false" tIns="36108" lIns="36108" bIns="36108" rIns="36108"/>
              <a:lstStyle/>
              <a:p>
                <a:pPr algn="ctr">
                  <a:lnSpc>
                    <a:spcPts val="2676"/>
                  </a:lnSpc>
                </a:pPr>
              </a:p>
            </p:txBody>
          </p:sp>
        </p:grpSp>
        <p:sp>
          <p:nvSpPr>
            <p:cNvPr name="TextBox 49" id="49"/>
            <p:cNvSpPr txBox="true"/>
            <p:nvPr/>
          </p:nvSpPr>
          <p:spPr>
            <a:xfrm rot="0">
              <a:off x="2847741" y="696201"/>
              <a:ext cx="9769249" cy="3754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04"/>
                </a:lnSpc>
              </a:pPr>
              <a:r>
                <a:rPr lang="en-US" b="true" sz="1645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Future-Ready Surgery: Precision, Innovation, Compassion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DAHSJTJ8IwM</dc:identifier>
  <dcterms:modified xsi:type="dcterms:W3CDTF">2011-08-01T06:04:30Z</dcterms:modified>
  <cp:revision>1</cp:revision>
  <dc:title>AP ASICON 2026 _ Poster Template</dc:title>
</cp:coreProperties>
</file>